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1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C2B83C-58AC-4C34-B21A-1E1DB401EFA9}" type="datetimeFigureOut">
              <a:rPr lang="fa-IR" smtClean="0"/>
              <a:t>03/07/1435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8ED1080-6305-47FE-B996-E666DD8651D9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كتو اسيدوز ديابتي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977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cs typeface="B Nazanin" pitchFamily="2" charset="-78"/>
              </a:rPr>
              <a:t>اقدامات </a:t>
            </a:r>
            <a:r>
              <a:rPr lang="fa-IR" dirty="0" smtClean="0">
                <a:cs typeface="B Nazanin" pitchFamily="2" charset="-78"/>
              </a:rPr>
              <a:t>کلی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fa-IR" sz="2400" dirty="0">
                <a:cs typeface="B Nazanin" pitchFamily="2" charset="-78"/>
              </a:rPr>
              <a:t>الف</a:t>
            </a:r>
            <a:r>
              <a:rPr lang="fa-IR" sz="2400" dirty="0" smtClean="0">
                <a:cs typeface="B Nazanin" pitchFamily="2" charset="-78"/>
              </a:rPr>
              <a:t>) تجویز </a:t>
            </a:r>
            <a:r>
              <a:rPr lang="fa-IR" sz="2400" dirty="0">
                <a:cs typeface="B Nazanin" pitchFamily="2" charset="-78"/>
              </a:rPr>
              <a:t>مایعات و الکترولیت ها</a:t>
            </a:r>
          </a:p>
          <a:p>
            <a:pPr indent="0">
              <a:buNone/>
            </a:pPr>
            <a:r>
              <a:rPr lang="fa-IR" sz="2400" dirty="0" smtClean="0">
                <a:cs typeface="B Nazanin" pitchFamily="2" charset="-78"/>
              </a:rPr>
              <a:t>ب)تجویز </a:t>
            </a:r>
            <a:r>
              <a:rPr lang="fa-IR" sz="2400" dirty="0">
                <a:cs typeface="B Nazanin" pitchFamily="2" charset="-78"/>
              </a:rPr>
              <a:t>انسولین</a:t>
            </a:r>
          </a:p>
          <a:p>
            <a:pPr indent="0">
              <a:buNone/>
            </a:pPr>
            <a:r>
              <a:rPr lang="fa-IR" sz="2400" dirty="0" smtClean="0">
                <a:cs typeface="B Nazanin" pitchFamily="2" charset="-78"/>
              </a:rPr>
              <a:t>ج) </a:t>
            </a:r>
            <a:r>
              <a:rPr lang="fa-IR" sz="2400" dirty="0">
                <a:cs typeface="B Nazanin" pitchFamily="2" charset="-78"/>
              </a:rPr>
              <a:t>اصلاح اسیدوز</a:t>
            </a:r>
          </a:p>
          <a:p>
            <a:pPr indent="0">
              <a:buNone/>
            </a:pPr>
            <a:r>
              <a:rPr lang="fa-IR" sz="2400" dirty="0">
                <a:cs typeface="B Nazanin" pitchFamily="2" charset="-78"/>
              </a:rPr>
              <a:t>ه) درمان عوارض 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8092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cs typeface="B Nazanin" pitchFamily="2" charset="-78"/>
              </a:rPr>
              <a:t>تجویز مایعات و الکترولیت </a:t>
            </a:r>
            <a:r>
              <a:rPr lang="fa-IR" dirty="0" smtClean="0">
                <a:cs typeface="B Nazanin" pitchFamily="2" charset="-78"/>
              </a:rPr>
              <a:t>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sz="2400" b="1" dirty="0" smtClean="0"/>
              <a:t>در ابتدا% </a:t>
            </a:r>
            <a:r>
              <a:rPr lang="en-US" sz="2400" b="1" dirty="0" smtClean="0"/>
              <a:t>N/S .9</a:t>
            </a:r>
            <a:r>
              <a:rPr lang="fa-IR" sz="2400" b="1" dirty="0" smtClean="0"/>
              <a:t> معمولا 1-5. ليتر در ساعت در عرض 2-3 ساعت در بيماران مبتلا به هيپرتنشن و هيپوناترمي </a:t>
            </a:r>
            <a:r>
              <a:rPr lang="en-US" sz="2400" b="1" dirty="0" smtClean="0"/>
              <a:t>CHF</a:t>
            </a:r>
            <a:r>
              <a:rPr lang="fa-IR" sz="2400" b="1" dirty="0" smtClean="0"/>
              <a:t> بهتر است از </a:t>
            </a:r>
            <a:r>
              <a:rPr lang="en-US" sz="2400" b="1" dirty="0" smtClean="0"/>
              <a:t> N/S</a:t>
            </a:r>
            <a:r>
              <a:rPr lang="fa-IR" sz="2400" b="1" dirty="0" smtClean="0"/>
              <a:t>45</a:t>
            </a:r>
            <a:r>
              <a:rPr lang="fa-IR" sz="2400" b="1" dirty="0" smtClean="0"/>
              <a:t>.% با سرعت 200-500 ميلي ليتر در ساعت استفاده </a:t>
            </a:r>
            <a:r>
              <a:rPr lang="fa-IR" sz="2400" b="1" dirty="0" smtClean="0"/>
              <a:t>شود</a:t>
            </a:r>
            <a:r>
              <a:rPr lang="fa-IR" sz="2400" b="1" dirty="0" smtClean="0"/>
              <a:t>.</a:t>
            </a:r>
          </a:p>
          <a:p>
            <a:pPr marL="0" indent="0">
              <a:buNone/>
            </a:pPr>
            <a:r>
              <a:rPr lang="fa-IR" sz="2400" b="1" dirty="0">
                <a:cs typeface="B Nazanin" pitchFamily="2" charset="-78"/>
              </a:rPr>
              <a:t>پس از رسیدن قند پلاسما به 250-300 </a:t>
            </a:r>
            <a:r>
              <a:rPr lang="en-US" sz="2400" b="1" dirty="0">
                <a:cs typeface="B Nazanin" pitchFamily="2" charset="-78"/>
              </a:rPr>
              <a:t>ml/dl</a:t>
            </a:r>
            <a:r>
              <a:rPr lang="fa-IR" sz="2400" b="1" dirty="0">
                <a:cs typeface="B Nazanin" pitchFamily="2" charset="-78"/>
              </a:rPr>
              <a:t> بایستی به محلول تجویزی دکستروز 5% نیز اضافه نمود .</a:t>
            </a:r>
            <a:endParaRPr lang="en-US" sz="2400" b="1" dirty="0">
              <a:cs typeface="B Nazanin" pitchFamily="2" charset="-78"/>
            </a:endParaRPr>
          </a:p>
          <a:p>
            <a:pPr marL="0" indent="0">
              <a:buNone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78007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از دست دادن الكتروليت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b="1" dirty="0" smtClean="0"/>
              <a:t>معمولا با كاهش پتاسيم همراه ميباشد.</a:t>
            </a:r>
          </a:p>
          <a:p>
            <a:r>
              <a:rPr lang="fa-IR" b="1" dirty="0" smtClean="0"/>
              <a:t>عوامل كاهش آن:</a:t>
            </a:r>
          </a:p>
          <a:p>
            <a:r>
              <a:rPr lang="fa-IR" b="1" dirty="0" smtClean="0"/>
              <a:t>دهيدراتاسيون</a:t>
            </a:r>
          </a:p>
          <a:p>
            <a:r>
              <a:rPr lang="fa-IR" b="1" dirty="0" smtClean="0"/>
              <a:t>دفع ادراري</a:t>
            </a:r>
          </a:p>
          <a:p>
            <a:r>
              <a:rPr lang="fa-IR" b="1" dirty="0" smtClean="0"/>
              <a:t>تجويز انسولين</a:t>
            </a:r>
          </a:p>
          <a:p>
            <a:r>
              <a:rPr lang="fa-IR" b="1" dirty="0" smtClean="0"/>
              <a:t>نكته:جايگزيني پتاسيم به علت پيشگيري از ديس ريتمي ميباشد.</a:t>
            </a:r>
          </a:p>
          <a:p>
            <a:r>
              <a:rPr lang="fa-IR" b="1" dirty="0" smtClean="0"/>
              <a:t>نكته:دو شرط تجويز پتاسيم يك دفع ادرار دو نبود امواج ف بلند در </a:t>
            </a:r>
            <a:r>
              <a:rPr lang="en-US" b="1" dirty="0" smtClean="0"/>
              <a:t>EKG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20655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اسيدوز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b="1" dirty="0" smtClean="0"/>
              <a:t>تصحيح آن با انسولين ميباشد.(رگولار وريدي)</a:t>
            </a:r>
          </a:p>
          <a:p>
            <a:r>
              <a:rPr lang="fa-IR" sz="2400" b="1" dirty="0" smtClean="0"/>
              <a:t>انسولين را بايد تا رسيدن بي كربنات به سطح15-18 ميلي اكي والان ادامه داد.</a:t>
            </a:r>
          </a:p>
          <a:p>
            <a:pPr marL="0" indent="0">
              <a:buNone/>
            </a:pPr>
            <a:r>
              <a:rPr lang="fa-IR" sz="2400" b="1" dirty="0" smtClean="0"/>
              <a:t>نكته :بايداز تجويز بيكربنات براي تصحيح </a:t>
            </a:r>
            <a:r>
              <a:rPr lang="en-US" sz="2400" b="1" dirty="0" smtClean="0"/>
              <a:t>DKA</a:t>
            </a:r>
            <a:r>
              <a:rPr lang="fa-IR" sz="2400" b="1" dirty="0" smtClean="0"/>
              <a:t>پرهيز شود.علت آن كاهش سطح پتاسيم ميشود.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42393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مراقبت پرستاري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38400"/>
            <a:ext cx="7488832" cy="3048001"/>
          </a:xfrm>
        </p:spPr>
        <p:txBody>
          <a:bodyPr>
            <a:noAutofit/>
          </a:bodyPr>
          <a:lstStyle/>
          <a:p>
            <a:r>
              <a:rPr lang="fa-IR" b="1" dirty="0" smtClean="0"/>
              <a:t>پايش </a:t>
            </a:r>
            <a:r>
              <a:rPr lang="fa-IR" b="1" dirty="0"/>
              <a:t>سطح:                                                       پيشگيري از افزايش بار </a:t>
            </a:r>
            <a:r>
              <a:rPr lang="fa-IR" b="1" dirty="0" smtClean="0"/>
              <a:t>مايعات</a:t>
            </a:r>
            <a:endParaRPr lang="fa-IR" b="1" dirty="0" smtClean="0"/>
          </a:p>
          <a:p>
            <a:r>
              <a:rPr lang="fa-IR" b="1" dirty="0" smtClean="0"/>
              <a:t>مايعات و الكترولايت ها                                        </a:t>
            </a:r>
            <a:r>
              <a:rPr lang="fa-IR" b="1" dirty="0"/>
              <a:t>بررسي پا سخ به </a:t>
            </a:r>
            <a:r>
              <a:rPr lang="fa-IR" b="1" dirty="0" smtClean="0"/>
              <a:t>درمان</a:t>
            </a:r>
          </a:p>
          <a:p>
            <a:r>
              <a:rPr lang="fa-IR" b="1" dirty="0"/>
              <a:t>سطح گلوكز                                                      چك علايم </a:t>
            </a:r>
            <a:r>
              <a:rPr lang="fa-IR" b="1" dirty="0" smtClean="0"/>
              <a:t>حياتي</a:t>
            </a:r>
            <a:endParaRPr lang="fa-IR" b="1" dirty="0" smtClean="0"/>
          </a:p>
          <a:p>
            <a:r>
              <a:rPr lang="fa-IR" b="1" dirty="0" smtClean="0"/>
              <a:t>تجويز مايعات</a:t>
            </a:r>
            <a:r>
              <a:rPr lang="fa-IR" b="1" dirty="0"/>
              <a:t> </a:t>
            </a:r>
            <a:r>
              <a:rPr lang="fa-IR" b="1" dirty="0" smtClean="0"/>
              <a:t>و انسولسن و دارو ها                        </a:t>
            </a:r>
            <a:r>
              <a:rPr lang="fa-IR" b="1" dirty="0"/>
              <a:t>پيشگيري از هايپر كالمي</a:t>
            </a:r>
          </a:p>
          <a:p>
            <a:endParaRPr lang="fa-I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4134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پيشگيري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b="1" dirty="0" smtClean="0"/>
              <a:t>عدم قطع خود سرانه ي انسولين حتي در صورت بروز تهوع و استفراغ در عوض خوردن كربوهيدرات ساده</a:t>
            </a:r>
          </a:p>
          <a:p>
            <a:r>
              <a:rPr lang="fa-IR" sz="2400" b="1" dirty="0" smtClean="0"/>
              <a:t>پيشگيري از دهيدراتاسيون </a:t>
            </a:r>
          </a:p>
          <a:p>
            <a:r>
              <a:rPr lang="fa-IR" sz="2400" b="1" dirty="0"/>
              <a:t> </a:t>
            </a:r>
            <a:r>
              <a:rPr lang="fa-IR" sz="2400" b="1" dirty="0" smtClean="0"/>
              <a:t>چك سطح گلوكز و كتون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71047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fa-IR" dirty="0" smtClean="0"/>
              <a:t>آنچه كه تا پايان بايد به آن برسيم.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effectLst/>
                <a:latin typeface="Broadway" pitchFamily="82" charset="0"/>
              </a:rPr>
              <a:t>Definition</a:t>
            </a:r>
            <a:endParaRPr lang="fa-IR" sz="2000" b="1" dirty="0" smtClean="0">
              <a:effectLst/>
              <a:latin typeface="Broadway" pitchFamily="82" charset="0"/>
            </a:endParaRPr>
          </a:p>
          <a:p>
            <a:r>
              <a:rPr lang="en-US" sz="2000" b="1" dirty="0" smtClean="0">
                <a:effectLst/>
                <a:latin typeface="Broadway" pitchFamily="82" charset="0"/>
              </a:rPr>
              <a:t>Clinical signs</a:t>
            </a:r>
            <a:endParaRPr lang="fa-IR" sz="2000" b="1" dirty="0" smtClean="0">
              <a:effectLst/>
              <a:latin typeface="Broadway" pitchFamily="82" charset="0"/>
            </a:endParaRPr>
          </a:p>
          <a:p>
            <a:r>
              <a:rPr lang="en-US" sz="2000" b="1" dirty="0" smtClean="0">
                <a:effectLst/>
                <a:latin typeface="Broadway" pitchFamily="82" charset="0"/>
              </a:rPr>
              <a:t>Diagnosis</a:t>
            </a:r>
            <a:endParaRPr lang="fa-IR" sz="2000" b="1" dirty="0" smtClean="0">
              <a:effectLst/>
              <a:latin typeface="Broadway" pitchFamily="82" charset="0"/>
            </a:endParaRPr>
          </a:p>
          <a:p>
            <a:r>
              <a:rPr lang="en-US" sz="2000" b="1" dirty="0" smtClean="0">
                <a:effectLst/>
                <a:latin typeface="Broadway" pitchFamily="82" charset="0"/>
              </a:rPr>
              <a:t>Treatment</a:t>
            </a:r>
            <a:endParaRPr lang="fa-IR" sz="2000" b="1" dirty="0" smtClean="0">
              <a:effectLst/>
              <a:latin typeface="Broadway" pitchFamily="82" charset="0"/>
            </a:endParaRPr>
          </a:p>
          <a:p>
            <a:r>
              <a:rPr lang="en-US" sz="2000" b="1" dirty="0" smtClean="0">
                <a:effectLst/>
                <a:latin typeface="Broadway" pitchFamily="82" charset="0"/>
              </a:rPr>
              <a:t>Nursing Care</a:t>
            </a:r>
            <a:endParaRPr lang="en-US" sz="2000" b="1" dirty="0">
              <a:latin typeface="Broadway" pitchFamily="82" charset="0"/>
            </a:endParaRPr>
          </a:p>
          <a:p>
            <a:r>
              <a:rPr lang="en-US" sz="2000" b="1" dirty="0" smtClean="0">
                <a:effectLst/>
                <a:latin typeface="Broadway" pitchFamily="82" charset="0"/>
              </a:rPr>
              <a:t>Prevention</a:t>
            </a:r>
            <a:endParaRPr lang="fa-IR" sz="2000" b="1" dirty="0" smtClean="0">
              <a:effectLst/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تعريف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DKA</a:t>
            </a:r>
            <a:r>
              <a:rPr lang="fa-IR" sz="2400" b="1" dirty="0" smtClean="0"/>
              <a:t> به دنبال فقدان شديد انسولين بروز كرده و ترياد كلاسيك آن شامل موارد زير ميباشد.</a:t>
            </a:r>
          </a:p>
          <a:p>
            <a:pPr marL="514350" indent="-514350">
              <a:buFont typeface="+mj-lt"/>
              <a:buAutoNum type="alphaUcPeriod"/>
            </a:pPr>
            <a:r>
              <a:rPr lang="fa-IR" sz="2400" b="1" dirty="0" smtClean="0"/>
              <a:t>هيپر گليسمي</a:t>
            </a:r>
          </a:p>
          <a:p>
            <a:pPr marL="514350" indent="-514350">
              <a:buFont typeface="+mj-lt"/>
              <a:buAutoNum type="alphaUcPeriod"/>
            </a:pPr>
            <a:r>
              <a:rPr lang="fa-IR" sz="2400" b="1" dirty="0" smtClean="0"/>
              <a:t>اسيدوز</a:t>
            </a:r>
          </a:p>
          <a:p>
            <a:pPr marL="514350" indent="-514350">
              <a:buFont typeface="+mj-lt"/>
              <a:buAutoNum type="alphaUcPeriod"/>
            </a:pPr>
            <a:r>
              <a:rPr lang="fa-IR" sz="2400" b="1" dirty="0" smtClean="0"/>
              <a:t>دهيدراتاسيون و از دست دادن آب و الكتروليت</a:t>
            </a:r>
          </a:p>
          <a:p>
            <a:pPr marL="514350" indent="-514350">
              <a:buFont typeface="+mj-lt"/>
              <a:buAutoNum type="alphaUcPeriod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109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ادامه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latin typeface="Arial Black" pitchFamily="34" charset="0"/>
              </a:rPr>
              <a:t>DKA</a:t>
            </a:r>
            <a:r>
              <a:rPr lang="fa-IR" sz="2000" b="1" dirty="0" smtClean="0">
                <a:latin typeface="Arial Black" pitchFamily="34" charset="0"/>
              </a:rPr>
              <a:t> به دنبال اقزايش توليد گلوكز در كبد يا دفعآن به همراه آب و الكتروليت ها (براي نمونه سديم و پتاسيم) موجب دهيدراتاسيون و از دست رفتن الكتروليت ها مي شود.(ديورز اسموتيك و پلي اوري)</a:t>
            </a:r>
          </a:p>
          <a:p>
            <a:r>
              <a:rPr lang="fa-IR" sz="2000" b="1" dirty="0" smtClean="0">
                <a:latin typeface="Arial Black" pitchFamily="34" charset="0"/>
              </a:rPr>
              <a:t>بيمار مبتلا به </a:t>
            </a:r>
            <a:r>
              <a:rPr lang="en-US" sz="2000" b="1" dirty="0" smtClean="0">
                <a:latin typeface="Arial Black" pitchFamily="34" charset="0"/>
              </a:rPr>
              <a:t>DKA</a:t>
            </a:r>
            <a:r>
              <a:rPr lang="fa-IR" sz="2000" b="1" dirty="0" smtClean="0">
                <a:latin typeface="Arial Black" pitchFamily="34" charset="0"/>
              </a:rPr>
              <a:t>ممكن است كه به طور متوسط 6.5آب و بيش از 400- 500</a:t>
            </a:r>
            <a:r>
              <a:rPr lang="en-US" sz="2000" b="1" dirty="0" err="1" smtClean="0">
                <a:latin typeface="Arial Black" pitchFamily="34" charset="0"/>
              </a:rPr>
              <a:t>mqv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fa-IR" sz="2000" b="1" dirty="0" smtClean="0">
                <a:latin typeface="Arial Black" pitchFamily="34" charset="0"/>
              </a:rPr>
              <a:t>  </a:t>
            </a:r>
            <a:r>
              <a:rPr lang="fa-IR" sz="2000" b="1" dirty="0" smtClean="0">
                <a:latin typeface="Arial Black" pitchFamily="34" charset="0"/>
              </a:rPr>
              <a:t>سديم و پتاسيم و كلرايد را طي يك دوره 24 ساعته دفع مي كند.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4583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ادامه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شكسته شدن چربي ها به اسيد چرب و گليسرول به دليل كمبود انسولين صورت گرفته و اسيد هاي چرب آزاد توسط كبد به اجسام كتوني تبديل ميشوند. انها اسيد هستند كه باعث اسيدوز متابوليك ميشود.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1938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علل اصلي ايجاد كننده ي </a:t>
            </a:r>
            <a:r>
              <a:rPr lang="en-US" dirty="0" smtClean="0"/>
              <a:t>DKA</a:t>
            </a:r>
            <a:r>
              <a:rPr lang="fa-IR" smtClean="0"/>
              <a:t>عبارتند از :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fa-IR" dirty="0" smtClean="0"/>
              <a:t>ديابت تشخيص داده نشده و درمان نشده</a:t>
            </a:r>
          </a:p>
          <a:p>
            <a:pPr marL="571500" lvl="0" indent="-571500">
              <a:buFont typeface="+mj-lt"/>
              <a:buAutoNum type="romanLcPeriod"/>
            </a:pPr>
            <a:r>
              <a:rPr lang="fa-IR" dirty="0">
                <a:cs typeface="B Nazanin" pitchFamily="2" charset="-78"/>
              </a:rPr>
              <a:t>کاهش قطع مصرف انسولین توسط بیماریا </a:t>
            </a:r>
            <a:r>
              <a:rPr lang="fa-IR" dirty="0" smtClean="0">
                <a:cs typeface="B Nazanin" pitchFamily="2" charset="-78"/>
              </a:rPr>
              <a:t>پزشک</a:t>
            </a:r>
          </a:p>
          <a:p>
            <a:pPr marL="571500" lvl="0" indent="-571500">
              <a:buFont typeface="+mj-lt"/>
              <a:buAutoNum type="romanLcPeriod"/>
            </a:pPr>
            <a:r>
              <a:rPr lang="fa-IR" dirty="0" smtClean="0">
                <a:cs typeface="B Nazanin" pitchFamily="2" charset="-78"/>
              </a:rPr>
              <a:t>بيماري غير از ديابت مثل   عفونت (شایع </a:t>
            </a:r>
            <a:r>
              <a:rPr lang="fa-IR" dirty="0">
                <a:cs typeface="B Nazanin" pitchFamily="2" charset="-78"/>
              </a:rPr>
              <a:t>ترین </a:t>
            </a:r>
            <a:r>
              <a:rPr lang="fa-IR" dirty="0" smtClean="0">
                <a:cs typeface="B Nazanin" pitchFamily="2" charset="-78"/>
              </a:rPr>
              <a:t>عامل)</a:t>
            </a:r>
          </a:p>
          <a:p>
            <a:pPr marL="571500" lvl="0" indent="-571500">
              <a:buFont typeface="+mj-lt"/>
              <a:buAutoNum type="romanLcPeriod"/>
            </a:pPr>
            <a:endParaRPr lang="fa-IR" dirty="0">
              <a:cs typeface="B Nazanin" pitchFamily="2" charset="-78"/>
            </a:endParaRPr>
          </a:p>
          <a:p>
            <a:pPr marL="571500" lvl="0" indent="-571500">
              <a:buFont typeface="+mj-lt"/>
              <a:buAutoNum type="romanLcPeriod"/>
            </a:pPr>
            <a:endParaRPr lang="fa-IR" dirty="0" smtClean="0">
              <a:cs typeface="B Nazanin" pitchFamily="2" charset="-78"/>
            </a:endParaRPr>
          </a:p>
          <a:p>
            <a:pPr marL="0" lvl="0" indent="0">
              <a:buNone/>
            </a:pPr>
            <a:r>
              <a:rPr lang="fa-IR" dirty="0" smtClean="0">
                <a:cs typeface="B Nazanin" pitchFamily="2" charset="-78"/>
              </a:rPr>
              <a:t>توجه :در هنگام ابتلا به ناخوشي و عفونت نبايد دوز انسولين را كاهش داد حتي ممكن است نياز به افزايش دوز آن باشد. </a:t>
            </a:r>
            <a:endParaRPr lang="fa-IR" dirty="0">
              <a:cs typeface="B Nazanin" pitchFamily="2" charset="-78"/>
            </a:endParaRPr>
          </a:p>
          <a:p>
            <a:pPr marL="571500" indent="-571500">
              <a:buFont typeface="+mj-lt"/>
              <a:buAutoNum type="romanLcPeriod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1568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علايم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a-IR" sz="2300" b="1" dirty="0">
                <a:cs typeface="B Nazanin" pitchFamily="2" charset="-78"/>
              </a:rPr>
              <a:t>دستگاه گوارش: </a:t>
            </a:r>
            <a:r>
              <a:rPr lang="fa-IR" sz="2300" b="1" dirty="0" smtClean="0">
                <a:cs typeface="B Nazanin" pitchFamily="2" charset="-78"/>
              </a:rPr>
              <a:t>تهوع </a:t>
            </a:r>
            <a:r>
              <a:rPr lang="fa-IR" sz="2300" b="1" dirty="0" smtClean="0">
                <a:cs typeface="B Nazanin" pitchFamily="2" charset="-78"/>
              </a:rPr>
              <a:t>استفراغ  ايلوس درد </a:t>
            </a:r>
            <a:r>
              <a:rPr lang="fa-IR" sz="2300" b="1" dirty="0" smtClean="0">
                <a:cs typeface="B Nazanin" pitchFamily="2" charset="-78"/>
              </a:rPr>
              <a:t>شكم</a:t>
            </a:r>
          </a:p>
          <a:p>
            <a:pPr marL="514350" lvl="1" indent="0">
              <a:buNone/>
            </a:pPr>
            <a:r>
              <a:rPr lang="fa-IR" sz="2300" b="1" dirty="0" smtClean="0">
                <a:solidFill>
                  <a:schemeClr val="bg1"/>
                </a:solidFill>
                <a:cs typeface="B Nazanin" pitchFamily="2" charset="-78"/>
              </a:rPr>
              <a:t>تهوع استفراغ ، درد شکم ، ایلئوس</a:t>
            </a:r>
            <a:endParaRPr lang="fa-IR" sz="2300" b="1" dirty="0" smtClean="0">
              <a:solidFill>
                <a:schemeClr val="bg1"/>
              </a:solidFill>
            </a:endParaRPr>
          </a:p>
          <a:p>
            <a:pPr lvl="0"/>
            <a:r>
              <a:rPr lang="fa-IR" sz="2300" b="1" dirty="0" smtClean="0">
                <a:cs typeface="B Nazanin" pitchFamily="2" charset="-78"/>
              </a:rPr>
              <a:t>دستگاه </a:t>
            </a:r>
            <a:r>
              <a:rPr lang="fa-IR" sz="2300" b="1" dirty="0">
                <a:cs typeface="B Nazanin" pitchFamily="2" charset="-78"/>
              </a:rPr>
              <a:t>عصبی: </a:t>
            </a:r>
            <a:r>
              <a:rPr lang="fa-IR" sz="2300" b="1" dirty="0" smtClean="0">
                <a:cs typeface="B Nazanin" pitchFamily="2" charset="-78"/>
              </a:rPr>
              <a:t>خواب </a:t>
            </a:r>
            <a:r>
              <a:rPr lang="fa-IR" sz="2300" b="1" dirty="0">
                <a:cs typeface="B Nazanin" pitchFamily="2" charset="-78"/>
              </a:rPr>
              <a:t>آلودگی ، سر درد ، اختلال سطح هوشیاری ، هیپورفلکسی ،</a:t>
            </a:r>
            <a:r>
              <a:rPr lang="en-US" sz="2300" b="1" dirty="0">
                <a:cs typeface="B Nazanin" pitchFamily="2" charset="-78"/>
              </a:rPr>
              <a:t>STEUPOR </a:t>
            </a:r>
            <a:r>
              <a:rPr lang="fa-IR" sz="2300" b="1" dirty="0">
                <a:cs typeface="B Nazanin" pitchFamily="2" charset="-78"/>
              </a:rPr>
              <a:t> ، کما</a:t>
            </a:r>
            <a:endParaRPr lang="fa-IR" sz="2300" b="1" dirty="0"/>
          </a:p>
          <a:p>
            <a:pPr lvl="0"/>
            <a:r>
              <a:rPr lang="fa-IR" sz="2300" b="1" dirty="0" smtClean="0">
                <a:cs typeface="B Nazanin" pitchFamily="2" charset="-78"/>
              </a:rPr>
              <a:t>دستگاه </a:t>
            </a:r>
            <a:r>
              <a:rPr lang="fa-IR" sz="2300" b="1" dirty="0">
                <a:cs typeface="B Nazanin" pitchFamily="2" charset="-78"/>
              </a:rPr>
              <a:t>قلب و عروق: </a:t>
            </a:r>
            <a:r>
              <a:rPr lang="fa-IR" sz="2300" b="1" dirty="0" smtClean="0">
                <a:cs typeface="B Nazanin" pitchFamily="2" charset="-78"/>
              </a:rPr>
              <a:t>فشارخون </a:t>
            </a:r>
            <a:r>
              <a:rPr lang="fa-IR" sz="2300" b="1" dirty="0">
                <a:cs typeface="B Nazanin" pitchFamily="2" charset="-78"/>
              </a:rPr>
              <a:t>ممکن است طبیعی یا بالا باشد گاهی اوقات ارتوستاتیک هیپوتنشن وجود دارد .</a:t>
            </a:r>
            <a:endParaRPr lang="fa-IR" sz="2300" b="1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528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ادامه</a:t>
            </a:r>
            <a:endParaRPr lang="fa-I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fa-IR" sz="2300" b="1" dirty="0">
                    <a:cs typeface="B Nazanin" pitchFamily="2" charset="-78"/>
                  </a:rPr>
                  <a:t>دستگاه تنفسی: </a:t>
                </a:r>
                <a:endParaRPr lang="fa-IR" sz="2300" b="1" dirty="0"/>
              </a:p>
              <a:p>
                <a:pPr lvl="1"/>
                <a:r>
                  <a:rPr lang="fa-IR" sz="2300" b="1" dirty="0">
                    <a:cs typeface="B Nazanin" pitchFamily="2" charset="-78"/>
                  </a:rPr>
                  <a:t>تاکیپنه به دلیل اسیدوز، اگر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/>
                      </a:rPr>
                      <m:t>𝑷𝑯</m:t>
                    </m:r>
                    <m:r>
                      <a:rPr lang="fa-IR" sz="2300" b="1">
                        <a:latin typeface="Cambria Math"/>
                      </a:rPr>
                      <m:t>&gt;</m:t>
                    </m:r>
                    <m:r>
                      <a:rPr lang="en-US" sz="2300" b="1" i="1">
                        <a:latin typeface="Cambria Math"/>
                      </a:rPr>
                      <m:t>𝟕</m:t>
                    </m:r>
                    <m:r>
                      <a:rPr lang="en-US" sz="2300" b="1" i="1">
                        <a:latin typeface="Cambria Math"/>
                      </a:rPr>
                      <m:t>/</m:t>
                    </m:r>
                    <m:r>
                      <a:rPr lang="en-US" sz="23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2300" b="1" dirty="0">
                    <a:cs typeface="B Nazanin" pitchFamily="2" charset="-78"/>
                  </a:rPr>
                  <a:t> </a:t>
                </a:r>
                <a:r>
                  <a:rPr lang="fa-IR" sz="2300" b="1" dirty="0">
                    <a:cs typeface="B Nazanin" pitchFamily="2" charset="-78"/>
                  </a:rPr>
                  <a:t>باشد تاکیپنه وجود ندارد . تنفس عمیق (</a:t>
                </a:r>
                <a:r>
                  <a:rPr lang="en-US" sz="2300" b="1" dirty="0">
                    <a:cs typeface="B Nazanin" pitchFamily="2" charset="-78"/>
                  </a:rPr>
                  <a:t>KUSSMAUL</a:t>
                </a:r>
                <a:r>
                  <a:rPr lang="fa-IR" sz="2300" b="1" dirty="0">
                    <a:cs typeface="B Nazanin" pitchFamily="2" charset="-78"/>
                  </a:rPr>
                  <a:t>) تنفس فروتی (</a:t>
                </a:r>
                <a:r>
                  <a:rPr lang="en-US" sz="2300" b="1" dirty="0">
                    <a:cs typeface="B Nazanin" pitchFamily="2" charset="-78"/>
                  </a:rPr>
                  <a:t>FRUITY</a:t>
                </a:r>
                <a:r>
                  <a:rPr lang="fa-IR" sz="2300" b="1" dirty="0">
                    <a:cs typeface="B Nazanin" pitchFamily="2" charset="-78"/>
                  </a:rPr>
                  <a:t>) تنگی نفس یا آمفیزم زیر جلدی</a:t>
                </a:r>
                <a:endParaRPr lang="fa-IR" sz="2300" b="1" dirty="0"/>
              </a:p>
              <a:p>
                <a:endParaRPr lang="fa-I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r="-123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07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تشخيص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a-IR" sz="2000" b="1" dirty="0" smtClean="0"/>
              <a:t>سطح قند خون از 300-800 متغيير </a:t>
            </a:r>
          </a:p>
          <a:p>
            <a:pPr>
              <a:buFont typeface="Wingdings" pitchFamily="2" charset="2"/>
              <a:buChar char="v"/>
            </a:pPr>
            <a:r>
              <a:rPr lang="fa-IR" sz="2000" b="1" dirty="0" smtClean="0"/>
              <a:t>افزايش و تجمع كتون در ادرار</a:t>
            </a:r>
          </a:p>
          <a:p>
            <a:pPr>
              <a:buFont typeface="Wingdings" pitchFamily="2" charset="2"/>
              <a:buChar char="v"/>
            </a:pPr>
            <a:r>
              <a:rPr lang="fa-IR" sz="2000" b="1" dirty="0" smtClean="0"/>
              <a:t>اسيدوز شديد</a:t>
            </a:r>
          </a:p>
          <a:p>
            <a:pPr>
              <a:buFont typeface="Wingdings" pitchFamily="2" charset="2"/>
              <a:buChar char="v"/>
            </a:pPr>
            <a:r>
              <a:rPr lang="fa-IR" sz="2000" b="1" dirty="0" smtClean="0"/>
              <a:t>بالا رفتن سطح كراتنين اوره هموگلوبين هماتوكريت</a:t>
            </a:r>
          </a:p>
          <a:p>
            <a:pPr>
              <a:buFont typeface="Wingdings" pitchFamily="2" charset="2"/>
              <a:buChar char="v"/>
            </a:pPr>
            <a:r>
              <a:rPr lang="fa-IR" sz="2000" b="1" dirty="0" smtClean="0"/>
              <a:t>پايين بودن سطح دي اكسيد كربن(10-30ميلي متر جيوه)كه منعكس كننده ي جبران تنفسي براي اسيدوز متابوليك ميباشد.</a:t>
            </a:r>
          </a:p>
          <a:p>
            <a:pPr>
              <a:buFont typeface="Wingdings" pitchFamily="2" charset="2"/>
              <a:buChar char="v"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869436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459</TotalTime>
  <Words>580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كتو اسيدوز ديابتي</vt:lpstr>
      <vt:lpstr> آنچه كه تا پايان بايد به آن برسيم.</vt:lpstr>
      <vt:lpstr>تعريف</vt:lpstr>
      <vt:lpstr>ادامه</vt:lpstr>
      <vt:lpstr>ادامه</vt:lpstr>
      <vt:lpstr>علل اصلي ايجاد كننده ي DKAعبارتند از :</vt:lpstr>
      <vt:lpstr>علايم</vt:lpstr>
      <vt:lpstr>ادامه</vt:lpstr>
      <vt:lpstr>تشخيص</vt:lpstr>
      <vt:lpstr>اقدامات کلی</vt:lpstr>
      <vt:lpstr>تجویز مایعات و الکترولیت ها</vt:lpstr>
      <vt:lpstr>از دست دادن الكتروليت </vt:lpstr>
      <vt:lpstr>اسيدوز</vt:lpstr>
      <vt:lpstr>مراقبت پرستاري</vt:lpstr>
      <vt:lpstr>پيشگيري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كتو اسيدوز ديابتي</dc:title>
  <dc:creator>paziresh</dc:creator>
  <cp:lastModifiedBy>paziresh</cp:lastModifiedBy>
  <cp:revision>18</cp:revision>
  <dcterms:created xsi:type="dcterms:W3CDTF">2014-01-05T03:50:25Z</dcterms:created>
  <dcterms:modified xsi:type="dcterms:W3CDTF">2014-01-08T07:50:29Z</dcterms:modified>
</cp:coreProperties>
</file>